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60" r:id="rId9"/>
    <p:sldId id="262" r:id="rId10"/>
    <p:sldId id="263" r:id="rId11"/>
    <p:sldId id="264" r:id="rId12"/>
    <p:sldId id="265" r:id="rId13"/>
    <p:sldId id="266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3" r:id="rId26"/>
    <p:sldId id="284" r:id="rId27"/>
    <p:sldId id="287" r:id="rId28"/>
    <p:sldId id="285" r:id="rId29"/>
    <p:sldId id="288" r:id="rId30"/>
    <p:sldId id="282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4"/>
    <p:restoredTop sz="94726"/>
  </p:normalViewPr>
  <p:slideViewPr>
    <p:cSldViewPr snapToGrid="0">
      <p:cViewPr varScale="1">
        <p:scale>
          <a:sx n="111" d="100"/>
          <a:sy n="111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9F64-85EE-C8B6-F2DE-A0386B432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B18E9-3228-D477-9971-8DC84B759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6CD8F-734B-5BC6-5907-74652A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31DE-083D-C64B-6B3E-D4ADD4BD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2E6F0-E24C-59EC-1867-E0FDE779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BCB9-082F-2538-4368-63A4E01A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7FB2D-066A-814D-ACCA-CC7EF8A36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FB6F0-4258-7501-3B7F-844A68237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06523-6FD9-5D3B-B0A8-F353B293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171E-D11C-F84C-BF1D-2BC96BC5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2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6E557-99E6-3D20-81D1-FA4BBE9D9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EA024-208B-0CDA-F766-CC6DF2C84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94F65-F3B9-0635-1A6E-3A8DD1A3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0CF6-B364-8334-5030-04C310C1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6C315-ADCF-4AF1-E3C2-64B29C55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6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57A7-AD20-4B5C-111D-7013CED8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5572-8451-80E6-85A2-65BDC7CD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49ED6-5FF9-412E-0667-838B6359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0E04A-384C-5637-0F45-961DA9EC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65A5-2795-A5E3-EC30-0303EE59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6EE7-740B-6155-6345-10357B19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7E4F5-4071-B3EB-468F-E355BF58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4BB26-0567-C940-E915-F871810B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925A-780F-6DD6-844D-BABF16DF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891B-443D-9A86-C0A2-7A73EBCF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7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ABBB-3FB4-E72D-A150-FA5D431F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6956-B156-F990-820A-BC670B467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187E8-A174-C09D-C5A2-43702F670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0AB2B-879C-3128-9FD0-73D38386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86254-44D2-47E8-B20E-842B7228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269C9-A600-4E33-0486-AD52BC88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4CE0-6A77-C0E9-3436-DAB7203E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44505-0C78-435F-6D8F-315CA3B3D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AEE32-C22C-9EB7-BAFA-1E9ECEB7C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A0560-25CB-E9F6-C519-B3B391758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FB5EF-CCEA-810A-416B-809015B17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B1C5E-D97D-75A0-D20E-92C82ACD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D3978-9921-50AA-F31D-EB1F244A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BF06A-FB6F-F02B-1FFD-774F1044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3B0D-5530-0EB2-159D-598E8BA6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E5101-774A-44EC-2E64-0A104107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35CA-1C3D-0818-D21C-A39E299F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68BC-A7AE-49DF-0057-2F4F72F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5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741FA-E480-FD09-7CC4-15583D43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64A48-6CD9-4CB7-A3BB-FB7251F8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F7749-69A8-6B26-A001-F44B104B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5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8694-1090-7435-CDC4-892DC8D4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7508-5E85-480A-457C-A9053FBB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38FC8-8620-49AF-A87B-017E9E276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068D1-8B80-8D14-9168-B8AAF05F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22CC4-AAC1-184C-54DA-3BDFD267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49C90-4B9A-4D33-F4D0-C9BE2E4A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E66C-C92B-F42C-75A8-207B0B98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0551D-B9F6-81A4-C75A-975198549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DB9AE-780A-591E-AB43-71CBAF0BD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D06AE-606A-0E88-DC92-08426AF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7FEB8-BCA2-2AB0-D641-4328F1CE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43F6C-FE74-EB58-E7A6-6463FB69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073ED-B347-1DB4-C79C-DA3AA45D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3CC2A-69B9-B38C-8EBF-8E3BC09D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EEBF-ED58-85DE-1523-41E742B4B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DDF8B4-566C-8B4A-A9A4-CF91A384B245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CC99-2ECD-8577-F50F-C3DF3E266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B787-F7F1-77D4-A815-D1EEA1FD7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1BFA9-B704-3A46-97D2-057889DF0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604C-2B1B-D485-1E6B-C5890E195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Ceratopteris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LFY </a:t>
            </a:r>
            <a:r>
              <a:rPr lang="en-US" dirty="0" err="1"/>
              <a:t>RNAseq</a:t>
            </a:r>
            <a:br>
              <a:rPr lang="en-US" dirty="0"/>
            </a:br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A1921-808A-3522-C7BA-27CE93AE7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18, 2025</a:t>
            </a:r>
          </a:p>
        </p:txBody>
      </p:sp>
    </p:spTree>
    <p:extLst>
      <p:ext uri="{BB962C8B-B14F-4D97-AF65-F5344CB8AC3E}">
        <p14:creationId xmlns:p14="http://schemas.microsoft.com/office/powerpoint/2010/main" val="357957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6912B-A684-06AB-36B9-F42137EC9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7296-4E7C-2714-A966-DDBCBA996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sporophyte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BAA65A9-1A31-DBC0-BCC4-96B8F6D8CD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07B7639-70EA-FA50-3762-2A91C060E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E78DDD8-0660-8C6C-0D5E-C7BBCA0FF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3636A0B-F713-5020-C036-8993E704BD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F750A-74B0-B889-847F-FD3304E4F975}"/>
              </a:ext>
            </a:extLst>
          </p:cNvPr>
          <p:cNvSpPr txBox="1"/>
          <p:nvPr/>
        </p:nvSpPr>
        <p:spPr>
          <a:xfrm>
            <a:off x="10132541" y="506627"/>
            <a:ext cx="1915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BROWN</a:t>
            </a:r>
          </a:p>
          <a:p>
            <a:endParaRPr lang="en-US" dirty="0"/>
          </a:p>
          <a:p>
            <a:r>
              <a:rPr lang="en-US" dirty="0"/>
              <a:t>LFY2 is in BLUE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CCA83-095E-5704-FEA3-06E05472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4" y="720811"/>
            <a:ext cx="9874230" cy="592453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1D4FC4-62C5-E203-18C9-E87BE6294DFC}"/>
              </a:ext>
            </a:extLst>
          </p:cNvPr>
          <p:cNvSpPr/>
          <p:nvPr/>
        </p:nvSpPr>
        <p:spPr>
          <a:xfrm>
            <a:off x="2456121" y="729048"/>
            <a:ext cx="1733107" cy="812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02E1AC-2C6B-BCA4-A261-77091D256E7F}"/>
              </a:ext>
            </a:extLst>
          </p:cNvPr>
          <p:cNvSpPr/>
          <p:nvPr/>
        </p:nvSpPr>
        <p:spPr>
          <a:xfrm>
            <a:off x="4189228" y="715776"/>
            <a:ext cx="1658679" cy="83658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6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17DC0-03DA-E9E4-EC77-BC3C72A1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3A95-1E34-3AC5-C98F-09CE2AFE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sporophyte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3AC5588-9364-EF23-1F17-6EC4FC9ADD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DF5AE60-48ED-BFAB-B1F7-7561EAA98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6B03028-483F-D754-EDB3-1F234EB450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11E4D984-CB4A-6FE3-4437-E694864E9F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69337-94A7-C26E-1290-A632CE970367}"/>
              </a:ext>
            </a:extLst>
          </p:cNvPr>
          <p:cNvSpPr txBox="1"/>
          <p:nvPr/>
        </p:nvSpPr>
        <p:spPr>
          <a:xfrm>
            <a:off x="10132541" y="506627"/>
            <a:ext cx="1915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heatmap is first PC of expression of that module</a:t>
            </a:r>
          </a:p>
          <a:p>
            <a:endParaRPr lang="en-US" dirty="0"/>
          </a:p>
          <a:p>
            <a:r>
              <a:rPr lang="en-US" dirty="0"/>
              <a:t>LFY1 is in BROWN</a:t>
            </a:r>
          </a:p>
          <a:p>
            <a:endParaRPr lang="en-US" dirty="0"/>
          </a:p>
          <a:p>
            <a:r>
              <a:rPr lang="en-US" dirty="0"/>
              <a:t>LFY2 is in BLUE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31A106-CC8D-B34B-E4A1-281C72D9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4" y="729047"/>
            <a:ext cx="9578349" cy="592693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472981-EC95-F1D6-405C-A2712D455A05}"/>
              </a:ext>
            </a:extLst>
          </p:cNvPr>
          <p:cNvSpPr/>
          <p:nvPr/>
        </p:nvSpPr>
        <p:spPr>
          <a:xfrm>
            <a:off x="3185391" y="2303585"/>
            <a:ext cx="218303" cy="4461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8B3D9A-B1C7-B02D-E497-F8FBF089F71F}"/>
              </a:ext>
            </a:extLst>
          </p:cNvPr>
          <p:cNvSpPr/>
          <p:nvPr/>
        </p:nvSpPr>
        <p:spPr>
          <a:xfrm>
            <a:off x="6570636" y="2315990"/>
            <a:ext cx="218303" cy="446109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7484-C118-B77F-9F25-0CBCDB30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6897-1FD8-CD66-9938-CE0A046D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gametophyte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AA1BE6-61EC-1C01-5D81-78B6C7BC6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05C7EE7-7E62-62F8-6D97-5EC31786BD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BFE5D49-48EF-1362-1210-CC80C64273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60D3FA03-F9C4-53A8-FC92-7D5EAA2CF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17800-456D-04D5-33F8-8297903740C8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TURQUOISE</a:t>
            </a:r>
          </a:p>
          <a:p>
            <a:endParaRPr lang="en-US" dirty="0"/>
          </a:p>
          <a:p>
            <a:r>
              <a:rPr lang="en-US" dirty="0"/>
              <a:t>LFY2 is in BROWN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51EAF-E49E-6F7B-5811-29CC0B8E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" y="729046"/>
            <a:ext cx="9765057" cy="604803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07D2C17-A9C9-B010-BE20-B8227C6EE2DD}"/>
              </a:ext>
            </a:extLst>
          </p:cNvPr>
          <p:cNvSpPr/>
          <p:nvPr/>
        </p:nvSpPr>
        <p:spPr>
          <a:xfrm>
            <a:off x="4618817" y="729044"/>
            <a:ext cx="1915297" cy="12167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BA3490-CFC3-A466-9360-0E22E8E51CAB}"/>
              </a:ext>
            </a:extLst>
          </p:cNvPr>
          <p:cNvSpPr/>
          <p:nvPr/>
        </p:nvSpPr>
        <p:spPr>
          <a:xfrm>
            <a:off x="656417" y="4315761"/>
            <a:ext cx="1915297" cy="12167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19AA3-7D8F-83EC-A28B-9471F7C7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86B9-FB6D-6254-E2FA-0CD06FC6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gametophyte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C168545-EDDE-43ED-A065-9EB23EEE7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FC66EBA-B8B0-46DA-C30B-E82F19FF9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CAD6344-E3DA-B0C4-BAC8-6CA8F8BC9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0D906F29-63CE-4A22-32F2-16D9799B4B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C8F56-8D77-EEEF-14A9-03DDDBD80B7F}"/>
              </a:ext>
            </a:extLst>
          </p:cNvPr>
          <p:cNvSpPr txBox="1"/>
          <p:nvPr/>
        </p:nvSpPr>
        <p:spPr>
          <a:xfrm>
            <a:off x="10132541" y="506627"/>
            <a:ext cx="1915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LFY1 is in TURQUOISE</a:t>
            </a:r>
          </a:p>
          <a:p>
            <a:endParaRPr lang="en-US" dirty="0"/>
          </a:p>
          <a:p>
            <a:r>
              <a:rPr lang="en-US" dirty="0"/>
              <a:t>LFY2 is in BROWN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FF9F8B-2529-29D3-9DF9-33ADB595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" y="614916"/>
            <a:ext cx="9711245" cy="600916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31ACD0-7143-CFE5-A895-8A075A437C3F}"/>
              </a:ext>
            </a:extLst>
          </p:cNvPr>
          <p:cNvSpPr/>
          <p:nvPr/>
        </p:nvSpPr>
        <p:spPr>
          <a:xfrm>
            <a:off x="6215449" y="2158409"/>
            <a:ext cx="490151" cy="47049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D1E5FF-0EEC-148D-50D9-98D31951D40D}"/>
              </a:ext>
            </a:extLst>
          </p:cNvPr>
          <p:cNvSpPr/>
          <p:nvPr/>
        </p:nvSpPr>
        <p:spPr>
          <a:xfrm>
            <a:off x="3271476" y="2153093"/>
            <a:ext cx="490151" cy="470490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E1B4-8E5E-D62B-7684-76ED53A2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0661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C10F-99C3-BC9E-BF36-7C8F6667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009"/>
            <a:ext cx="10515600" cy="4932954"/>
          </a:xfrm>
        </p:spPr>
        <p:txBody>
          <a:bodyPr/>
          <a:lstStyle/>
          <a:p>
            <a:r>
              <a:rPr lang="en-US" dirty="0"/>
              <a:t>Gene Ontology (GO) categories for each module</a:t>
            </a:r>
          </a:p>
          <a:p>
            <a:r>
              <a:rPr lang="en-US" dirty="0"/>
              <a:t>Enriched promoter motifs for each modules</a:t>
            </a:r>
          </a:p>
          <a:p>
            <a:r>
              <a:rPr lang="en-US" dirty="0"/>
              <a:t>Build a mutual rank (MR) network</a:t>
            </a:r>
          </a:p>
          <a:p>
            <a:pPr lvl="1"/>
            <a:r>
              <a:rPr lang="en-US" dirty="0"/>
              <a:t>Rationale:</a:t>
            </a:r>
          </a:p>
          <a:p>
            <a:pPr lvl="2"/>
            <a:r>
              <a:rPr lang="en-US" dirty="0"/>
              <a:t>Current LFY modules are very large many hundreds to thousands of genes</a:t>
            </a:r>
          </a:p>
          <a:p>
            <a:pPr lvl="2"/>
            <a:r>
              <a:rPr lang="en-US" dirty="0"/>
              <a:t>A MR network will allow me to more easily identify LFYs’ closest connections</a:t>
            </a:r>
          </a:p>
        </p:txBody>
      </p:sp>
    </p:spTree>
    <p:extLst>
      <p:ext uri="{BB962C8B-B14F-4D97-AF65-F5344CB8AC3E}">
        <p14:creationId xmlns:p14="http://schemas.microsoft.com/office/powerpoint/2010/main" val="31763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8DF8-C233-DD84-D4DA-FEB8F5193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March 13,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A80F9-468F-7B46-D679-0473B3254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1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F856-F0C4-2C37-173A-167F5784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new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1358-A285-6678-9770-B46C7EEF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enrichment of WGCNA modules</a:t>
            </a:r>
          </a:p>
          <a:p>
            <a:r>
              <a:rPr lang="en-US" dirty="0"/>
              <a:t>Looked for module membership of MADS box genes</a:t>
            </a:r>
          </a:p>
          <a:p>
            <a:r>
              <a:rPr lang="en-US" dirty="0"/>
              <a:t>Tried a new method “Targeted Gene Correlation Network” (TGCN)</a:t>
            </a:r>
          </a:p>
          <a:p>
            <a:r>
              <a:rPr lang="en-US" dirty="0"/>
              <a:t>Built mutual rank (MR) networks</a:t>
            </a:r>
          </a:p>
        </p:txBody>
      </p:sp>
    </p:spTree>
    <p:extLst>
      <p:ext uri="{BB962C8B-B14F-4D97-AF65-F5344CB8AC3E}">
        <p14:creationId xmlns:p14="http://schemas.microsoft.com/office/powerpoint/2010/main" val="370318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A999-91D8-97C1-DAEE-FB404CA8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601"/>
          </a:xfrm>
        </p:spPr>
        <p:txBody>
          <a:bodyPr>
            <a:normAutofit fontScale="90000"/>
          </a:bodyPr>
          <a:lstStyle/>
          <a:p>
            <a:r>
              <a:rPr lang="en-US" dirty="0"/>
              <a:t>TOP3 GO Enrichment: LFY1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9C54D1-F0B5-26E2-0CC5-201555A26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27" y="1682238"/>
            <a:ext cx="69215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04685-97CF-AE11-9B9E-F0E937F2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" y="3671384"/>
            <a:ext cx="7772400" cy="900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61370-45FD-31FB-4562-8F106799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" y="5709859"/>
            <a:ext cx="7277100" cy="8763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3DE2A5-78F7-0FFA-B3A7-A0CBEBB5FBEC}"/>
              </a:ext>
            </a:extLst>
          </p:cNvPr>
          <p:cNvSpPr txBox="1">
            <a:spLocks/>
          </p:cNvSpPr>
          <p:nvPr/>
        </p:nvSpPr>
        <p:spPr>
          <a:xfrm>
            <a:off x="838200" y="1223889"/>
            <a:ext cx="10515600" cy="4953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Samples: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Sporophyte: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Gametophyte:</a:t>
            </a:r>
          </a:p>
        </p:txBody>
      </p:sp>
    </p:spTree>
    <p:extLst>
      <p:ext uri="{BB962C8B-B14F-4D97-AF65-F5344CB8AC3E}">
        <p14:creationId xmlns:p14="http://schemas.microsoft.com/office/powerpoint/2010/main" val="3538382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D10C-3387-877B-6ACE-B7B999D8A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EFF2-8B41-386E-FAEC-C4AF8436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601"/>
          </a:xfrm>
        </p:spPr>
        <p:txBody>
          <a:bodyPr>
            <a:normAutofit fontScale="90000"/>
          </a:bodyPr>
          <a:lstStyle/>
          <a:p>
            <a:r>
              <a:rPr lang="en-US" dirty="0"/>
              <a:t>Top3 GO Enrichment: LFY2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E9FF4-4E49-BA9A-906E-4D016B92B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89"/>
            <a:ext cx="10515600" cy="49530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Samples: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Sporophyte: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Gametophyte: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E4F28-1245-C028-5F1A-BB529A28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814"/>
            <a:ext cx="69342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1AE90-7554-5DD1-10BF-4109E1A4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6202"/>
            <a:ext cx="77470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E2184-316C-FD4A-49F9-1A515EB3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14779"/>
            <a:ext cx="7302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0B8B-3A6E-A81D-8E87-BBB2E1E6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971305"/>
          </a:xfrm>
        </p:spPr>
        <p:txBody>
          <a:bodyPr/>
          <a:lstStyle/>
          <a:p>
            <a:r>
              <a:rPr lang="en-US" dirty="0"/>
              <a:t>What modules are the MADS box genes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D90A-24F2-689F-6AFE-AEB7888C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770194"/>
          </a:xfrm>
        </p:spPr>
        <p:txBody>
          <a:bodyPr/>
          <a:lstStyle/>
          <a:p>
            <a:r>
              <a:rPr lang="en-US" dirty="0"/>
              <a:t>WGCNA all samples: LFY1 = </a:t>
            </a:r>
            <a:r>
              <a:rPr lang="en-US" dirty="0" err="1"/>
              <a:t>midnightblue</a:t>
            </a:r>
            <a:r>
              <a:rPr lang="en-US" dirty="0"/>
              <a:t>, LFY2 = magenta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Sporophyte: LFY1 = brown, LFY2 = blue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Gametophyte: LFY1 = turquoise, LFY2 = brown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0E593-29B2-6837-0063-0647A1D7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12" y="1986084"/>
            <a:ext cx="63754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08922-58C8-6F00-377F-AED201D2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25" y="3522723"/>
            <a:ext cx="52070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F45AA-0088-BD8A-09FB-A1F1983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25" y="4899464"/>
            <a:ext cx="3746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9C9B-B94B-D35A-1FF8-49B23F99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annotation for LFY1 OK? Yes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268ADC-D871-9E64-EFCE-990F967B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17" y="1506262"/>
            <a:ext cx="11944834" cy="4986613"/>
          </a:xfrm>
        </p:spPr>
      </p:pic>
    </p:spTree>
    <p:extLst>
      <p:ext uri="{BB962C8B-B14F-4D97-AF65-F5344CB8AC3E}">
        <p14:creationId xmlns:p14="http://schemas.microsoft.com/office/powerpoint/2010/main" val="72414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D4A9-F2F8-8E3E-B21E-8D17F87F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81"/>
          </a:xfrm>
        </p:spPr>
        <p:txBody>
          <a:bodyPr>
            <a:normAutofit fontScale="90000"/>
          </a:bodyPr>
          <a:lstStyle/>
          <a:p>
            <a:r>
              <a:rPr lang="en-US" dirty="0"/>
              <a:t>TGCN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CD53-D99A-F795-1009-4991DB6B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7"/>
            <a:ext cx="10515600" cy="4939006"/>
          </a:xfrm>
        </p:spPr>
        <p:txBody>
          <a:bodyPr/>
          <a:lstStyle/>
          <a:p>
            <a:r>
              <a:rPr lang="en-US" dirty="0"/>
              <a:t>Idea: build network around a trait (or gene expression) of interest</a:t>
            </a:r>
          </a:p>
          <a:p>
            <a:r>
              <a:rPr lang="en-US" dirty="0"/>
              <a:t>Method:</a:t>
            </a:r>
          </a:p>
          <a:p>
            <a:pPr lvl="1"/>
            <a:r>
              <a:rPr lang="en-US" dirty="0"/>
              <a:t>LASSO regression to identify genes that are good predictors of the trait</a:t>
            </a:r>
          </a:p>
          <a:p>
            <a:pPr lvl="2"/>
            <a:r>
              <a:rPr lang="en-US" dirty="0"/>
              <a:t>Bootstrap replicates to test reproducibility</a:t>
            </a:r>
          </a:p>
          <a:p>
            <a:pPr lvl="2"/>
            <a:r>
              <a:rPr lang="en-US" dirty="0"/>
              <a:t>Resulting genes from LASSO are “hubs”</a:t>
            </a:r>
          </a:p>
          <a:p>
            <a:pPr lvl="1"/>
            <a:r>
              <a:rPr lang="en-US" dirty="0"/>
              <a:t>Use the LASSO hub genes to build subnetworks via correlation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4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19AB-5174-A390-AE42-45E73067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763"/>
          </a:xfrm>
        </p:spPr>
        <p:txBody>
          <a:bodyPr/>
          <a:lstStyle/>
          <a:p>
            <a:r>
              <a:rPr lang="en-US" dirty="0"/>
              <a:t>TGCN LASSO Diagnostics LFY1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5CCB3-D93A-612F-1874-128ED61E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8"/>
            <a:ext cx="10515600" cy="5103075"/>
          </a:xfrm>
        </p:spPr>
        <p:txBody>
          <a:bodyPr/>
          <a:lstStyle/>
          <a:p>
            <a:r>
              <a:rPr lang="en-US" dirty="0"/>
              <a:t>Ratio of appearance = number of times a gene appeared in 10 bootstrap.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99B52-156F-3488-FB84-EB903081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91" y="1638110"/>
            <a:ext cx="8461717" cy="52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86210-DC8C-D011-2406-9B3E264D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3AD5-2D8A-D35E-B294-51DBF95A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763"/>
          </a:xfrm>
        </p:spPr>
        <p:txBody>
          <a:bodyPr/>
          <a:lstStyle/>
          <a:p>
            <a:r>
              <a:rPr lang="en-US" dirty="0"/>
              <a:t>TGCN LASSO Diagnostics LFY2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B8B3-CAF1-7AC0-AB73-2971325C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888"/>
            <a:ext cx="10515600" cy="5103075"/>
          </a:xfrm>
        </p:spPr>
        <p:txBody>
          <a:bodyPr/>
          <a:lstStyle/>
          <a:p>
            <a:r>
              <a:rPr lang="en-US" dirty="0"/>
              <a:t>Ratio of appearance = number of times a gene appeared in 10 bootstrap.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3338F-31AD-5296-AA04-8FC5B3C4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2" y="1764983"/>
            <a:ext cx="8068995" cy="49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2786-FA64-71AB-9F81-4DB0A6D3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subnetwork correlation with LFY1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25CA-E1B1-A4B3-218B-5F3BCBE0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898C-E199-DE31-BB4B-5CF66F62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52" y="942536"/>
            <a:ext cx="9461695" cy="58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7AC3F-0FB2-A3D0-4204-BBF3D51C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3CDB-4DCA-F1B8-1B87-38BE4B60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4FE5-86C3-B289-72F2-4C692805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7BB95-DD58-7CEB-FBA8-FAC8BD8B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1940"/>
            <a:ext cx="9557825" cy="58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5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F546C-F908-C590-B45B-9CB99731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F142-243B-C884-E737-68AB7DF4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TGCNc5 LFY 1 GO terms (should redo on whole list)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FEA7DC-0E77-522D-A0A0-EB48CD33A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56202"/>
              </p:ext>
            </p:extLst>
          </p:nvPr>
        </p:nvGraphicFramePr>
        <p:xfrm>
          <a:off x="535066" y="942536"/>
          <a:ext cx="9115373" cy="5550350"/>
        </p:xfrm>
        <a:graphic>
          <a:graphicData uri="http://schemas.openxmlformats.org/drawingml/2006/table">
            <a:tbl>
              <a:tblPr/>
              <a:tblGrid>
                <a:gridCol w="1514077">
                  <a:extLst>
                    <a:ext uri="{9D8B030D-6E8A-4147-A177-3AD203B41FA5}">
                      <a16:colId xmlns:a16="http://schemas.microsoft.com/office/drawing/2014/main" val="1742271355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1852659830"/>
                    </a:ext>
                  </a:extLst>
                </a:gridCol>
                <a:gridCol w="3120856">
                  <a:extLst>
                    <a:ext uri="{9D8B030D-6E8A-4147-A177-3AD203B41FA5}">
                      <a16:colId xmlns:a16="http://schemas.microsoft.com/office/drawing/2014/main" val="3050384557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814904664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775730329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1792133880"/>
                    </a:ext>
                  </a:extLst>
                </a:gridCol>
                <a:gridCol w="896088">
                  <a:extLst>
                    <a:ext uri="{9D8B030D-6E8A-4147-A177-3AD203B41FA5}">
                      <a16:colId xmlns:a16="http://schemas.microsoft.com/office/drawing/2014/main" val="65127678"/>
                    </a:ext>
                  </a:extLst>
                </a:gridCol>
              </a:tblGrid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query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GO.ID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Term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Annotated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p_value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39270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GO:0010411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xyloglucan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1453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12218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GO:0042546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biogenesis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3455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Ceric.01G018500.1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GO:0009664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plant-type cell wall organization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1350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Ceric.01G042200.1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17262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GO:0009116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nucleoside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69006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GO:0006479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methylation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497556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Ceric.02G059700.1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GO:0016567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ubiquitination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150098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Ceric.11G001200.1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GO:0006633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fatty acid 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81995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Ceric.11G001200.1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GO:0009058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85280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Ceric.16G069600.1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57999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Ceric.16G069600.1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metal ion transport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0.0417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7952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GO:0009664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plant-type cell wall organization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0.00087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58748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GO:0010411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xyloglucan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0.01839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77352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Ceric.18G036100.1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GO:0042546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biogenesis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0.03049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557363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Ceric.1Z004200.1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014754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Ceric.1Z004200.1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491010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Ceric.1Z119300.1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GO:0006364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rRNA processing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87595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Ceric.1Z119300.1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GO:0006470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dephosphorylation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216567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Ceric.31G020500.1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GO:0006189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'de novo' IMP biosynthetic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11692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Ceric.31G020500.1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GO:0006108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malate metabolic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10570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GO:0045892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negative regulation of DNA-templated tra...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711201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GO:0006535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cysteine biosynthetic process from serin...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242845"/>
                  </a:ext>
                </a:extLst>
              </a:tr>
              <a:tr h="222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Ceric.33G032900.1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GO:0006096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glycolytic process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9445" marR="9445" marT="94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07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16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3E387-0C49-AF55-739E-F378AB15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742E-7218-937F-B1F2-F0DF0565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subnetwork correlation with LFY2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173A-812A-4758-BA61-4D7BAA5F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E249B-5B97-2E4A-7BAC-204A4A6E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536"/>
            <a:ext cx="9592994" cy="59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41DBB-FA0D-CF06-5068-FBD3C013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9AC7-1263-D4D1-221D-11FD583C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9054C-1BF8-1F65-C40B-A3545B4F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483"/>
            <a:ext cx="10515600" cy="50374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9AF48-DC71-409A-BD36-813F199A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39" y="942536"/>
            <a:ext cx="9494521" cy="5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7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576D-F3E3-0386-6FEA-0065B82E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2431-5609-06AB-0A5F-FD3D1AF5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GO terms (should redo on whole list)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13EE9AA-7DC4-98BB-38F1-D0BE0A555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743156"/>
              </p:ext>
            </p:extLst>
          </p:nvPr>
        </p:nvGraphicFramePr>
        <p:xfrm>
          <a:off x="520505" y="858130"/>
          <a:ext cx="10550769" cy="5902440"/>
        </p:xfrm>
        <a:graphic>
          <a:graphicData uri="http://schemas.openxmlformats.org/drawingml/2006/table">
            <a:tbl>
              <a:tblPr/>
              <a:tblGrid>
                <a:gridCol w="1745578">
                  <a:extLst>
                    <a:ext uri="{9D8B030D-6E8A-4147-A177-3AD203B41FA5}">
                      <a16:colId xmlns:a16="http://schemas.microsoft.com/office/drawing/2014/main" val="4197423283"/>
                    </a:ext>
                  </a:extLst>
                </a:gridCol>
                <a:gridCol w="1513647">
                  <a:extLst>
                    <a:ext uri="{9D8B030D-6E8A-4147-A177-3AD203B41FA5}">
                      <a16:colId xmlns:a16="http://schemas.microsoft.com/office/drawing/2014/main" val="1348452859"/>
                    </a:ext>
                  </a:extLst>
                </a:gridCol>
                <a:gridCol w="3043568">
                  <a:extLst>
                    <a:ext uri="{9D8B030D-6E8A-4147-A177-3AD203B41FA5}">
                      <a16:colId xmlns:a16="http://schemas.microsoft.com/office/drawing/2014/main" val="408726629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2584567131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3214466370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1477738453"/>
                    </a:ext>
                  </a:extLst>
                </a:gridCol>
                <a:gridCol w="1061994">
                  <a:extLst>
                    <a:ext uri="{9D8B030D-6E8A-4147-A177-3AD203B41FA5}">
                      <a16:colId xmlns:a16="http://schemas.microsoft.com/office/drawing/2014/main" val="2981950721"/>
                    </a:ext>
                  </a:extLst>
                </a:gridCol>
              </a:tblGrid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query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GO.ID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Term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Annotated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p_value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147222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(1-&gt;3)-beta-D-glucan biosynthetic proces...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45770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GO:0006820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monoatomic anion transport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42719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96150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Ceric.02G085000.1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GO:0007275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multicellular organism development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293596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DNA-templated transcriptio...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96753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lipoate biosynthetic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78591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nucleoside metabolic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707"/>
                  </a:ext>
                </a:extLst>
              </a:tr>
              <a:tr h="3380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Ceric.04G051800.1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GO:0006352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DNA-templated transcription initiation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71504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Ceric.05G066500.1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GO:0007165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signal transduction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152526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GO:0016998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cell wall macromolecule catabolic proces...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156857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GO:0006888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endoplasmic reticulum to Golgi vesicle-m...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464631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GO:0030163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catabolic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0.0344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07934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Ceric.08G017200.1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GO:0016192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vesicle-mediated transport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235951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Ceric.08G018900.1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GO:0006468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protein phosphorylation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583135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alanyl-tRNA aminoacylation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814678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GO:0009107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lipoate biosynthetic process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81956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Ceric.09G051000.1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GO:0030042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actin filament depolymerization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699484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1.90E-08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715867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GO:0044571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[2Fe-2S] cluster assembly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80589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GO:0030042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actin filament depolymerization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42818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Ceric.12G070200.1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GO:0006888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endoplasmic reticulum to Golgi vesicle-m...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0.0441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014472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Ceric.15G011900.1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GO:0006508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proteolysis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84379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Ceric.1Z103300.1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GO:0006166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purine ribonucleoside salvage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0.0018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53503"/>
                  </a:ext>
                </a:extLst>
              </a:tr>
              <a:tr h="187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Ceric.1Z103300.1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GO:0006412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translation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447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6781" marR="6781" marT="67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4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89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247E-78EA-3A12-32FE-9C599173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5FC8-2B20-47B4-C4C7-4551F7985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95" y="365126"/>
            <a:ext cx="10959905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TGCNc3 LFY2 GO terms (should redo on whole list)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9CC864-C043-CAC2-C09C-6D5E92C74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67387"/>
              </p:ext>
            </p:extLst>
          </p:nvPr>
        </p:nvGraphicFramePr>
        <p:xfrm>
          <a:off x="393895" y="1217380"/>
          <a:ext cx="11352626" cy="4958334"/>
        </p:xfrm>
        <a:graphic>
          <a:graphicData uri="http://schemas.openxmlformats.org/drawingml/2006/table">
            <a:tbl>
              <a:tblPr/>
              <a:tblGrid>
                <a:gridCol w="1878240">
                  <a:extLst>
                    <a:ext uri="{9D8B030D-6E8A-4147-A177-3AD203B41FA5}">
                      <a16:colId xmlns:a16="http://schemas.microsoft.com/office/drawing/2014/main" val="3940031060"/>
                    </a:ext>
                  </a:extLst>
                </a:gridCol>
                <a:gridCol w="1628685">
                  <a:extLst>
                    <a:ext uri="{9D8B030D-6E8A-4147-A177-3AD203B41FA5}">
                      <a16:colId xmlns:a16="http://schemas.microsoft.com/office/drawing/2014/main" val="516374226"/>
                    </a:ext>
                  </a:extLst>
                </a:gridCol>
                <a:gridCol w="3274881">
                  <a:extLst>
                    <a:ext uri="{9D8B030D-6E8A-4147-A177-3AD203B41FA5}">
                      <a16:colId xmlns:a16="http://schemas.microsoft.com/office/drawing/2014/main" val="2642949737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4013067174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726481033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2224320409"/>
                    </a:ext>
                  </a:extLst>
                </a:gridCol>
                <a:gridCol w="1142705">
                  <a:extLst>
                    <a:ext uri="{9D8B030D-6E8A-4147-A177-3AD203B41FA5}">
                      <a16:colId xmlns:a16="http://schemas.microsoft.com/office/drawing/2014/main" val="3796680697"/>
                    </a:ext>
                  </a:extLst>
                </a:gridCol>
              </a:tblGrid>
              <a:tr h="263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GO:0051252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RNA metabolic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778373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tricarboxylic acid cycle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04807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Ceric.21G025700.1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GO:0019290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siderophore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782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radial pattern formation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69299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GO:0008356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asymmetric cell 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684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GO:0048366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leaf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554355"/>
                  </a:ext>
                </a:extLst>
              </a:tr>
              <a:tr h="5146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GO:0006511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ubiquitin-dependent protein catabolic pr...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19328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Ceric.22G078900.1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GO:0006979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response to oxidative stress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0.03919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20394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Ceric.32G054200.1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GO:0015693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magnesium ion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27212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Ceric.32G054200.1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GO:0007034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vacuolar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23030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GO:0009956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radial pattern formation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81747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GO:0048366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leaf development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592165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GO:0008356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asymmetric cell 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803420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GO:0015693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magnesium ion transport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59865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Ceric.34G055100.1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GO:0010468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regulation of gene expression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375442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Ceric.37G009800.1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GO:0005992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trehalose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745426"/>
                  </a:ext>
                </a:extLst>
              </a:tr>
              <a:tr h="278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Ceric.37G009800.1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GO:0006633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fatty acid biosynthetic process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16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63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2477-E905-354E-6CE9-D14E126FA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269E-70BF-692A-064F-7207480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annotation for LFY2 OK? Yes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E6647-DDBE-26B0-3292-6673CC470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86" y="1336360"/>
            <a:ext cx="8696392" cy="5521640"/>
          </a:xfrm>
        </p:spPr>
      </p:pic>
    </p:spTree>
    <p:extLst>
      <p:ext uri="{BB962C8B-B14F-4D97-AF65-F5344CB8AC3E}">
        <p14:creationId xmlns:p14="http://schemas.microsoft.com/office/powerpoint/2010/main" val="345192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EAC6-DA8D-5D43-17A2-FA155961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C405-E479-B255-D420-B6F7A887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972"/>
            <a:ext cx="10515600" cy="4727991"/>
          </a:xfrm>
        </p:spPr>
        <p:txBody>
          <a:bodyPr/>
          <a:lstStyle/>
          <a:p>
            <a:r>
              <a:rPr lang="en-US" dirty="0"/>
              <a:t>Wasn’t able to prepare slides yet</a:t>
            </a:r>
          </a:p>
          <a:p>
            <a:r>
              <a:rPr lang="en-US" dirty="0"/>
              <a:t>Quick look suggests that at least for LFY1 TGCN and MR are pulling out similar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26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7CC3-9297-67EE-40E6-55B3311C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20BF-D5E3-DCC4-E27B-255C97A9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092"/>
            <a:ext cx="10515600" cy="4910871"/>
          </a:xfrm>
        </p:spPr>
        <p:txBody>
          <a:bodyPr/>
          <a:lstStyle/>
          <a:p>
            <a:r>
              <a:rPr lang="en-US" dirty="0"/>
              <a:t>Promoter motif enrichment</a:t>
            </a:r>
          </a:p>
          <a:p>
            <a:r>
              <a:rPr lang="en-US" dirty="0"/>
              <a:t>Expand to include </a:t>
            </a:r>
            <a:r>
              <a:rPr lang="en-US"/>
              <a:t>samples from NCBI?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FB105-54AF-2E00-4F08-E6002CBCB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April 21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0BCDEA-D4C6-5FFF-A89E-E1E92D59C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0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62D7-5B3C-8046-EDDD-3FB127DD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EA29-4F19-4ACF-91FC-E3FCC6CD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Male vs Hermaphrodite DEG comparison</a:t>
            </a:r>
          </a:p>
          <a:p>
            <a:r>
              <a:rPr lang="en-US" dirty="0"/>
              <a:t>Downloaded 53 gametophyte </a:t>
            </a:r>
            <a:r>
              <a:rPr lang="en-US" dirty="0" err="1"/>
              <a:t>RNAseq</a:t>
            </a:r>
            <a:r>
              <a:rPr lang="en-US" dirty="0"/>
              <a:t> samples</a:t>
            </a:r>
          </a:p>
          <a:p>
            <a:pPr lvl="1"/>
            <a:r>
              <a:rPr lang="en-US" dirty="0"/>
              <a:t>Total count including Hannah’s samples = 71</a:t>
            </a:r>
          </a:p>
          <a:p>
            <a:r>
              <a:rPr lang="en-US" dirty="0"/>
              <a:t>Downloaded 79 sporophyte </a:t>
            </a:r>
            <a:r>
              <a:rPr lang="en-US" dirty="0" err="1"/>
              <a:t>RNAseq</a:t>
            </a:r>
            <a:r>
              <a:rPr lang="en-US" dirty="0"/>
              <a:t> samples</a:t>
            </a:r>
          </a:p>
          <a:p>
            <a:pPr lvl="1"/>
            <a:r>
              <a:rPr lang="en-US" dirty="0"/>
              <a:t>Total count including Hannah’s = 109</a:t>
            </a:r>
          </a:p>
          <a:p>
            <a:r>
              <a:rPr lang="en-US" dirty="0"/>
              <a:t>Mapped NCBI reads and got expression counts</a:t>
            </a:r>
          </a:p>
          <a:p>
            <a:r>
              <a:rPr lang="en-US" dirty="0"/>
              <a:t>WGCNA on all gametophyte and all sporophyte samples (separately)</a:t>
            </a:r>
          </a:p>
          <a:p>
            <a:r>
              <a:rPr lang="en-US" dirty="0"/>
              <a:t>TGCN on all gametophyte and all sporophyte samples (separately)</a:t>
            </a:r>
          </a:p>
        </p:txBody>
      </p:sp>
    </p:spTree>
    <p:extLst>
      <p:ext uri="{BB962C8B-B14F-4D97-AF65-F5344CB8AC3E}">
        <p14:creationId xmlns:p14="http://schemas.microsoft.com/office/powerpoint/2010/main" val="3233307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4A5E-A207-68FF-15A7-F505B7C8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035"/>
          </a:xfrm>
        </p:spPr>
        <p:txBody>
          <a:bodyPr>
            <a:normAutofit fontScale="90000"/>
          </a:bodyPr>
          <a:lstStyle/>
          <a:p>
            <a:r>
              <a:rPr lang="en-US" dirty="0"/>
              <a:t>Gametophyte MDS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3CEA-6B61-739A-B158-33729F26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48184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100A5-14B9-3B94-5155-23E4C39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978160"/>
            <a:ext cx="9531531" cy="58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38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75471-4871-0415-2B3E-B55CF4D9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3916" y="1707486"/>
            <a:ext cx="6370917" cy="393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BF576-03AA-9B59-795E-2F2E599A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40146" y="1707484"/>
            <a:ext cx="6370919" cy="393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62EF8-A537-2555-14BA-D1D7D793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Gametophyte LFY expression</a:t>
            </a:r>
          </a:p>
        </p:txBody>
      </p:sp>
    </p:spTree>
    <p:extLst>
      <p:ext uri="{BB962C8B-B14F-4D97-AF65-F5344CB8AC3E}">
        <p14:creationId xmlns:p14="http://schemas.microsoft.com/office/powerpoint/2010/main" val="329894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06F33-68CF-CF8D-D9E7-2E2AC465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514E-B454-0C71-5B73-8CF3DAEF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309"/>
            <a:ext cx="10515600" cy="314144"/>
          </a:xfrm>
        </p:spPr>
        <p:txBody>
          <a:bodyPr>
            <a:normAutofit fontScale="90000"/>
          </a:bodyPr>
          <a:lstStyle/>
          <a:p>
            <a:r>
              <a:rPr lang="en-US" dirty="0"/>
              <a:t>Sporophyte MDS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98F8A-9FD0-0CD2-C045-6A45A60C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017"/>
            <a:ext cx="10585763" cy="65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2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2D6D-57F7-7F6B-019C-76EC9A55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4E80-F54E-78B0-0A02-F3101558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12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Sporophyte LFY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45987-ED32-5BB7-DEEE-5F0D3B82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1524" y="1730244"/>
            <a:ext cx="6337356" cy="391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0AC0E-4970-3062-1505-14DD86DB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13122" y="1730244"/>
            <a:ext cx="6337356" cy="39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2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49-B269-5BF5-0F5F-7C5F8E32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dirty="0"/>
              <a:t>WGCNA LFY Module Size (more samples mostly did not help)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50E69-8D5F-136D-E721-DD30A94B9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445584"/>
              </p:ext>
            </p:extLst>
          </p:nvPr>
        </p:nvGraphicFramePr>
        <p:xfrm>
          <a:off x="838202" y="1825625"/>
          <a:ext cx="454369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432">
                  <a:extLst>
                    <a:ext uri="{9D8B030D-6E8A-4147-A177-3AD203B41FA5}">
                      <a16:colId xmlns:a16="http://schemas.microsoft.com/office/drawing/2014/main" val="3007908816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885698067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99180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1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McConnell 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3285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0F8D06A-6568-D9BD-73DB-EC559643D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9368891"/>
              </p:ext>
            </p:extLst>
          </p:nvPr>
        </p:nvGraphicFramePr>
        <p:xfrm>
          <a:off x="6810104" y="1825625"/>
          <a:ext cx="411044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501">
                  <a:extLst>
                    <a:ext uri="{9D8B030D-6E8A-4147-A177-3AD203B41FA5}">
                      <a16:colId xmlns:a16="http://schemas.microsoft.com/office/drawing/2014/main" val="3007908816"/>
                    </a:ext>
                  </a:extLst>
                </a:gridCol>
                <a:gridCol w="1204652">
                  <a:extLst>
                    <a:ext uri="{9D8B030D-6E8A-4147-A177-3AD203B41FA5}">
                      <a16:colId xmlns:a16="http://schemas.microsoft.com/office/drawing/2014/main" val="885698067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399180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1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McConnell 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2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3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33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399D-7D78-DB32-7597-B7A9074E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LFY1 gametophyte maybe looks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B904-9E08-3C91-1007-41117D39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2" y="2534194"/>
            <a:ext cx="5844458" cy="36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6D268-2752-51F1-9073-A53BEE4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42" y="2534194"/>
            <a:ext cx="6053858" cy="3739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569F3-54B3-0F64-B3F1-CAA4A5F2A0BF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0A9C6-3AD1-75A5-CF7E-034EC460ACD9}"/>
              </a:ext>
            </a:extLst>
          </p:cNvPr>
          <p:cNvSpPr txBox="1"/>
          <p:nvPr/>
        </p:nvSpPr>
        <p:spPr>
          <a:xfrm>
            <a:off x="8616431" y="1699958"/>
            <a:ext cx="15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Gametophyte</a:t>
            </a:r>
          </a:p>
        </p:txBody>
      </p:sp>
    </p:spTree>
    <p:extLst>
      <p:ext uri="{BB962C8B-B14F-4D97-AF65-F5344CB8AC3E}">
        <p14:creationId xmlns:p14="http://schemas.microsoft.com/office/powerpoint/2010/main" val="174513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7314-2286-5433-2B1C-CBD93B35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676866"/>
          </a:xfrm>
        </p:spPr>
        <p:txBody>
          <a:bodyPr>
            <a:normAutofit fontScale="90000"/>
          </a:bodyPr>
          <a:lstStyle/>
          <a:p>
            <a:r>
              <a:rPr lang="en-US" dirty="0"/>
              <a:t>Was I counting reads correctly? 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5BB2-1040-1121-02B8-44DC84496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684"/>
            <a:ext cx="10515600" cy="5039279"/>
          </a:xfrm>
        </p:spPr>
        <p:txBody>
          <a:bodyPr/>
          <a:lstStyle/>
          <a:p>
            <a:r>
              <a:rPr lang="en-US" dirty="0"/>
              <a:t>The annotation file has multiple isoforms and did not account for the correctly in my original analysis.  Now fixed.</a:t>
            </a:r>
          </a:p>
        </p:txBody>
      </p:sp>
    </p:spTree>
    <p:extLst>
      <p:ext uri="{BB962C8B-B14F-4D97-AF65-F5344CB8AC3E}">
        <p14:creationId xmlns:p14="http://schemas.microsoft.com/office/powerpoint/2010/main" val="1843026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720E-2147-A29C-4807-27D435C6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65DB-7529-6AB5-4E14-E1F3F1CE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LFY1 sporophyte…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2137F-4680-549C-F775-E3C9AB3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42" y="2534194"/>
            <a:ext cx="5844458" cy="3605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AFE3-4407-A255-59DE-15B2C54904BE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65DB9-4F6C-D5C9-52DB-3F61105E57EB}"/>
              </a:ext>
            </a:extLst>
          </p:cNvPr>
          <p:cNvSpPr txBox="1"/>
          <p:nvPr/>
        </p:nvSpPr>
        <p:spPr>
          <a:xfrm>
            <a:off x="8616431" y="1699958"/>
            <a:ext cx="13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Sporophyte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1C7D5-E152-5C44-D724-2AA99BDC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59" y="2815658"/>
            <a:ext cx="5381141" cy="33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8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5507-3B8E-C426-4E89-936EB86C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296F-0FE6-0FAA-3E8D-83310B2D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LFY2 gametophyte maybe looks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CBEB1-83D1-9767-E416-483C50C8E849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B43A2-33C5-7D4B-0464-FE8FE8BAB9C3}"/>
              </a:ext>
            </a:extLst>
          </p:cNvPr>
          <p:cNvSpPr txBox="1"/>
          <p:nvPr/>
        </p:nvSpPr>
        <p:spPr>
          <a:xfrm>
            <a:off x="8616431" y="1699958"/>
            <a:ext cx="15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Gametophyte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1E0A8-499F-5166-5E04-A7B42193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639" y="3082834"/>
            <a:ext cx="5768362" cy="3563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5DBD5-976B-6D99-B754-49C3FB3A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9" y="2992566"/>
            <a:ext cx="5775920" cy="35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9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D7D5-EDF5-973C-BFA8-85DE5EB9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2164-5C7F-76F5-6D83-DC8809C1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r>
              <a:rPr lang="en-US" dirty="0"/>
              <a:t>TGCN LFY2 sporophyte maybe looks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1BA3-9AD0-6FA9-4869-C1BF61CB01A9}"/>
              </a:ext>
            </a:extLst>
          </p:cNvPr>
          <p:cNvSpPr txBox="1"/>
          <p:nvPr/>
        </p:nvSpPr>
        <p:spPr>
          <a:xfrm>
            <a:off x="1789611" y="16589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500E-C107-1ADD-2D96-B1F329CAF3A7}"/>
              </a:ext>
            </a:extLst>
          </p:cNvPr>
          <p:cNvSpPr txBox="1"/>
          <p:nvPr/>
        </p:nvSpPr>
        <p:spPr>
          <a:xfrm>
            <a:off x="8616431" y="1699958"/>
            <a:ext cx="13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sporophyte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0552B-D624-6C21-B8AF-32ED8DEB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9" y="2992566"/>
            <a:ext cx="5775920" cy="3563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089E5-5127-D6DE-67DA-68777B3BD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88" y="2815657"/>
            <a:ext cx="6054766" cy="37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28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3BF05-1C8E-A0BD-9559-F1BB347A3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May 5, 2025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BC00B8-75E4-BB5D-B0D4-1F07A4834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11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BEA6-6432-FED9-938B-2A77D59A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298"/>
          </a:xfrm>
        </p:spPr>
        <p:txBody>
          <a:bodyPr>
            <a:normAutofit fontScale="90000"/>
          </a:bodyPr>
          <a:lstStyle/>
          <a:p>
            <a:r>
              <a:rPr lang="en-US" dirty="0"/>
              <a:t>MADS box enrichment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B90DB7-7DCF-F4C6-324F-002FDA195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781634"/>
              </p:ext>
            </p:extLst>
          </p:nvPr>
        </p:nvGraphicFramePr>
        <p:xfrm>
          <a:off x="838199" y="1825625"/>
          <a:ext cx="8085888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348">
                  <a:extLst>
                    <a:ext uri="{9D8B030D-6E8A-4147-A177-3AD203B41FA5}">
                      <a16:colId xmlns:a16="http://schemas.microsoft.com/office/drawing/2014/main" val="375735781"/>
                    </a:ext>
                  </a:extLst>
                </a:gridCol>
                <a:gridCol w="1588948">
                  <a:extLst>
                    <a:ext uri="{9D8B030D-6E8A-4147-A177-3AD203B41FA5}">
                      <a16:colId xmlns:a16="http://schemas.microsoft.com/office/drawing/2014/main" val="2698401654"/>
                    </a:ext>
                  </a:extLst>
                </a:gridCol>
                <a:gridCol w="1347648">
                  <a:extLst>
                    <a:ext uri="{9D8B030D-6E8A-4147-A177-3AD203B41FA5}">
                      <a16:colId xmlns:a16="http://schemas.microsoft.com/office/drawing/2014/main" val="3607594377"/>
                    </a:ext>
                  </a:extLst>
                </a:gridCol>
                <a:gridCol w="1347648">
                  <a:extLst>
                    <a:ext uri="{9D8B030D-6E8A-4147-A177-3AD203B41FA5}">
                      <a16:colId xmlns:a16="http://schemas.microsoft.com/office/drawing/2014/main" val="391318836"/>
                    </a:ext>
                  </a:extLst>
                </a:gridCol>
                <a:gridCol w="1347648">
                  <a:extLst>
                    <a:ext uri="{9D8B030D-6E8A-4147-A177-3AD203B41FA5}">
                      <a16:colId xmlns:a16="http://schemas.microsoft.com/office/drawing/2014/main" val="1839433159"/>
                    </a:ext>
                  </a:extLst>
                </a:gridCol>
                <a:gridCol w="1347648">
                  <a:extLst>
                    <a:ext uri="{9D8B030D-6E8A-4147-A177-3AD203B41FA5}">
                      <a16:colId xmlns:a16="http://schemas.microsoft.com/office/drawing/2014/main" val="287118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Genes in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MADS in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7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3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2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60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3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9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AA61-D8B8-D611-D3B1-6DEF3A7F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r>
              <a:rPr lang="en-US" dirty="0"/>
              <a:t>LFY binding site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3580-C9AD-4AAA-A33D-9A75BE31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895"/>
            <a:ext cx="10515600" cy="4806480"/>
          </a:xfrm>
        </p:spPr>
        <p:txBody>
          <a:bodyPr/>
          <a:lstStyle/>
          <a:p>
            <a:r>
              <a:rPr lang="en-US" dirty="0"/>
              <a:t>I used the Arabidopsis site (because the PWM is in the database)</a:t>
            </a:r>
          </a:p>
          <a:p>
            <a:pPr marL="0" indent="0">
              <a:buNone/>
            </a:pPr>
            <a:r>
              <a:rPr lang="en-US" dirty="0"/>
              <a:t>(but it is VERY similar to CrLFY2 from </a:t>
            </a:r>
            <a:r>
              <a:rPr lang="en-US" dirty="0" err="1"/>
              <a:t>Sayou</a:t>
            </a:r>
            <a:r>
              <a:rPr lang="en-US" dirty="0"/>
              <a:t> et al.)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76E760-1586-D708-EF34-CBBEB5C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948" y="2152158"/>
            <a:ext cx="4512831" cy="2256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B3434-FE1D-026D-B9E8-814AFA5C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090" y="4721957"/>
            <a:ext cx="4462546" cy="1935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278FF-5041-4DF8-B237-9FCC122AAE67}"/>
              </a:ext>
            </a:extLst>
          </p:cNvPr>
          <p:cNvSpPr txBox="1"/>
          <p:nvPr/>
        </p:nvSpPr>
        <p:spPr>
          <a:xfrm>
            <a:off x="4380349" y="2199189"/>
            <a:ext cx="149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Arabidopsis</a:t>
            </a:r>
          </a:p>
        </p:txBody>
      </p:sp>
    </p:spTree>
    <p:extLst>
      <p:ext uri="{BB962C8B-B14F-4D97-AF65-F5344CB8AC3E}">
        <p14:creationId xmlns:p14="http://schemas.microsoft.com/office/powerpoint/2010/main" val="4193957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5C80-6FF4-84CE-2D27-671E89F2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321"/>
          </a:xfrm>
        </p:spPr>
        <p:txBody>
          <a:bodyPr/>
          <a:lstStyle/>
          <a:p>
            <a:r>
              <a:rPr lang="en-US" dirty="0"/>
              <a:t>LFY binding site enrichment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99EAB0-FE60-8B18-B09E-8C53E4C95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549476"/>
              </p:ext>
            </p:extLst>
          </p:nvPr>
        </p:nvGraphicFramePr>
        <p:xfrm>
          <a:off x="838199" y="1293189"/>
          <a:ext cx="10423968" cy="413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255">
                  <a:extLst>
                    <a:ext uri="{9D8B030D-6E8A-4147-A177-3AD203B41FA5}">
                      <a16:colId xmlns:a16="http://schemas.microsoft.com/office/drawing/2014/main" val="375735781"/>
                    </a:ext>
                  </a:extLst>
                </a:gridCol>
                <a:gridCol w="1589916">
                  <a:extLst>
                    <a:ext uri="{9D8B030D-6E8A-4147-A177-3AD203B41FA5}">
                      <a16:colId xmlns:a16="http://schemas.microsoft.com/office/drawing/2014/main" val="2698401654"/>
                    </a:ext>
                  </a:extLst>
                </a:gridCol>
                <a:gridCol w="949124">
                  <a:extLst>
                    <a:ext uri="{9D8B030D-6E8A-4147-A177-3AD203B41FA5}">
                      <a16:colId xmlns:a16="http://schemas.microsoft.com/office/drawing/2014/main" val="3607594377"/>
                    </a:ext>
                  </a:extLst>
                </a:gridCol>
                <a:gridCol w="1805650">
                  <a:extLst>
                    <a:ext uri="{9D8B030D-6E8A-4147-A177-3AD203B41FA5}">
                      <a16:colId xmlns:a16="http://schemas.microsoft.com/office/drawing/2014/main" val="391318836"/>
                    </a:ext>
                  </a:extLst>
                </a:gridCol>
                <a:gridCol w="2071869">
                  <a:extLst>
                    <a:ext uri="{9D8B030D-6E8A-4147-A177-3AD203B41FA5}">
                      <a16:colId xmlns:a16="http://schemas.microsoft.com/office/drawing/2014/main" val="1839433159"/>
                    </a:ext>
                  </a:extLst>
                </a:gridCol>
                <a:gridCol w="2581154">
                  <a:extLst>
                    <a:ext uri="{9D8B030D-6E8A-4147-A177-3AD203B41FA5}">
                      <a16:colId xmlns:a16="http://schemas.microsoft.com/office/drawing/2014/main" val="2871189003"/>
                    </a:ext>
                  </a:extLst>
                </a:gridCol>
              </a:tblGrid>
              <a:tr h="733877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LFY sites in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LFY sites outside of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73581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30490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20335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603657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WGCNA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75192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7846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gametophyte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35406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98915"/>
                  </a:ext>
                </a:extLst>
              </a:tr>
              <a:tr h="425183">
                <a:tc>
                  <a:txBody>
                    <a:bodyPr/>
                    <a:lstStyle/>
                    <a:p>
                      <a:r>
                        <a:rPr lang="en-US" dirty="0"/>
                        <a:t>TGCN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sporophyte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LFY2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3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ADE5CE-F9C0-732A-D819-C5BA94FD94A9}"/>
              </a:ext>
            </a:extLst>
          </p:cNvPr>
          <p:cNvSpPr txBox="1"/>
          <p:nvPr/>
        </p:nvSpPr>
        <p:spPr>
          <a:xfrm>
            <a:off x="740780" y="5645273"/>
            <a:ext cx="870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t-test…probably not best choice for count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results defining promoter as 5,000bp upstream.  (tried 1500; 3000; 5000; 7500) </a:t>
            </a:r>
          </a:p>
        </p:txBody>
      </p:sp>
    </p:spTree>
    <p:extLst>
      <p:ext uri="{BB962C8B-B14F-4D97-AF65-F5344CB8AC3E}">
        <p14:creationId xmlns:p14="http://schemas.microsoft.com/office/powerpoint/2010/main" val="1543141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C725-7ECD-4400-0396-9F576DA2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665"/>
          </a:xfrm>
        </p:spPr>
        <p:txBody>
          <a:bodyPr/>
          <a:lstStyle/>
          <a:p>
            <a:r>
              <a:rPr lang="en-US" dirty="0"/>
              <a:t>Single cell / nuclei </a:t>
            </a:r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CC3F-63CA-AF81-76A0-EFAF0ED7A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559"/>
            <a:ext cx="10515600" cy="4695404"/>
          </a:xfrm>
        </p:spPr>
        <p:txBody>
          <a:bodyPr/>
          <a:lstStyle/>
          <a:p>
            <a:r>
              <a:rPr lang="en-US" dirty="0"/>
              <a:t>Had a meeting with </a:t>
            </a:r>
            <a:r>
              <a:rPr lang="en-US" dirty="0" err="1"/>
              <a:t>Azeneta</a:t>
            </a:r>
            <a:r>
              <a:rPr lang="en-US" dirty="0"/>
              <a:t>/</a:t>
            </a:r>
            <a:r>
              <a:rPr lang="en-US" dirty="0" err="1"/>
              <a:t>Genewiz</a:t>
            </a:r>
            <a:endParaRPr lang="en-US" dirty="0"/>
          </a:p>
          <a:p>
            <a:r>
              <a:rPr lang="en-US" dirty="0"/>
              <a:t>They have done this on most/all crops</a:t>
            </a:r>
          </a:p>
          <a:p>
            <a:r>
              <a:rPr lang="en-US" dirty="0"/>
              <a:t>Prefer us to send cryo-preserved protoplasts</a:t>
            </a:r>
          </a:p>
          <a:p>
            <a:r>
              <a:rPr lang="en-US" dirty="0"/>
              <a:t>Cell vs nuclei: maximum cell size 50uM</a:t>
            </a:r>
          </a:p>
          <a:p>
            <a:r>
              <a:rPr lang="en-US" dirty="0"/>
              <a:t>Young plants work better for nuclear isolation</a:t>
            </a:r>
          </a:p>
          <a:p>
            <a:r>
              <a:rPr lang="en-US" dirty="0"/>
              <a:t>If we did four samples, ~ $1853 per sample; $</a:t>
            </a:r>
            <a:r>
              <a:rPr lang="en-US"/>
              <a:t>7500 total.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3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87E0-34FC-04B2-40D9-6DAC836F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 dirty="0"/>
              <a:t>LFY1: old on left, new on right.  Pattern is similar but counts are more reasonable.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E691C-9DAA-E146-8FB3-807D60CA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929"/>
            <a:ext cx="6600393" cy="4071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AEEEF-F60D-4861-C409-CC3AD01F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06" y="2248929"/>
            <a:ext cx="6600393" cy="407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7F76-0459-3073-9A5A-FA8993DF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5FEF-F9AE-E526-97A5-CA19D14C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 dirty="0"/>
              <a:t>LFY2: old on left, new on right.  Pattern is similar but counts are more reasonable.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9F32E91-8A19-AB92-94DA-13E2AA9A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473"/>
            <a:ext cx="6314303" cy="389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4285F-66C1-DC9D-B2BF-28FE133D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4" y="2425612"/>
            <a:ext cx="6879075" cy="42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918B-5122-5729-4754-C7E76D44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D5FE8-8E2C-1867-1704-22D87B25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929"/>
            <a:ext cx="6600393" cy="4071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47447-4907-B1A6-1EE9-CF4DBF59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12"/>
            <a:ext cx="10515600" cy="1303758"/>
          </a:xfrm>
        </p:spPr>
        <p:txBody>
          <a:bodyPr>
            <a:normAutofit/>
          </a:bodyPr>
          <a:lstStyle/>
          <a:p>
            <a:r>
              <a:rPr lang="en-US"/>
              <a:t>LFY1 vs LFY2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8E184-C1D0-2000-3E5B-0FF8BF0E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25" y="2248929"/>
            <a:ext cx="6879075" cy="42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12C713-499E-279B-89C7-228E33C9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0194"/>
            <a:ext cx="10244812" cy="6146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EB551-4C09-EB19-256D-64498FD1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all samples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FDFE2E4-56F3-C410-2A64-C97E5CD2A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8A28F83-0FB9-D7DA-4C5D-351ED8BEA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053BFF5-2516-2D57-EE15-7EDB02A7E1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1BAEFED-BEA3-261D-D51F-0898E0D4B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CE4EB-E303-84CB-41B6-D9D70154BB68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Y-axis is first PC of expression of that module</a:t>
            </a:r>
          </a:p>
          <a:p>
            <a:endParaRPr lang="en-US" dirty="0"/>
          </a:p>
          <a:p>
            <a:r>
              <a:rPr lang="en-US" dirty="0"/>
              <a:t>LFY1 is in MIDNIGHT BLUE</a:t>
            </a:r>
          </a:p>
          <a:p>
            <a:endParaRPr lang="en-US" dirty="0"/>
          </a:p>
          <a:p>
            <a:r>
              <a:rPr lang="en-US" dirty="0"/>
              <a:t>LFY2 is in MAGENTA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252F5A-AE23-3EA1-5D06-C6495EA37FD7}"/>
              </a:ext>
            </a:extLst>
          </p:cNvPr>
          <p:cNvSpPr/>
          <p:nvPr/>
        </p:nvSpPr>
        <p:spPr>
          <a:xfrm>
            <a:off x="733647" y="3581400"/>
            <a:ext cx="1658679" cy="9799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F14FE3-BD86-914F-4ABA-A1A4D82D2C38}"/>
              </a:ext>
            </a:extLst>
          </p:cNvPr>
          <p:cNvSpPr/>
          <p:nvPr/>
        </p:nvSpPr>
        <p:spPr>
          <a:xfrm>
            <a:off x="2388300" y="3581400"/>
            <a:ext cx="1658679" cy="97996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8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13A3-E9E4-2C4C-EF9C-10D4DA40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AC0B-A467-7F68-0E9B-A4E38E66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18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attempt 1: WGCNA, all samples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806FFAF-8FDE-C314-07AC-8A7FDAA4B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0D43912-85BD-DB8A-A51B-4193CC0A39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3311FD8-3808-1FA8-3340-05ADC7804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4800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8F5173CE-E204-DF58-8907-A674F02E4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1213022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3349E-75AE-4279-DB1A-98153F640314}"/>
              </a:ext>
            </a:extLst>
          </p:cNvPr>
          <p:cNvSpPr txBox="1"/>
          <p:nvPr/>
        </p:nvSpPr>
        <p:spPr>
          <a:xfrm>
            <a:off x="10132541" y="506627"/>
            <a:ext cx="191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“color” is a module</a:t>
            </a:r>
          </a:p>
          <a:p>
            <a:endParaRPr lang="en-US" dirty="0"/>
          </a:p>
          <a:p>
            <a:r>
              <a:rPr lang="en-US" dirty="0"/>
              <a:t>heatmap is first PC of expression of that module</a:t>
            </a:r>
          </a:p>
          <a:p>
            <a:endParaRPr lang="en-US" dirty="0"/>
          </a:p>
          <a:p>
            <a:r>
              <a:rPr lang="en-US" dirty="0"/>
              <a:t>LFY1 is in MIDNIGHT BLUE</a:t>
            </a:r>
          </a:p>
          <a:p>
            <a:endParaRPr lang="en-US" dirty="0"/>
          </a:p>
          <a:p>
            <a:r>
              <a:rPr lang="en-US" dirty="0"/>
              <a:t>LFY2 is in MAGENTA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38647-5E98-B5C9-FD2B-CF8610BA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3" y="729046"/>
            <a:ext cx="9759958" cy="60393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04447F-D171-7807-022C-D50534E89978}"/>
              </a:ext>
            </a:extLst>
          </p:cNvPr>
          <p:cNvSpPr/>
          <p:nvPr/>
        </p:nvSpPr>
        <p:spPr>
          <a:xfrm>
            <a:off x="3810000" y="2307265"/>
            <a:ext cx="218303" cy="4461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397AB53-06D2-B126-8F98-D4A26548BADE}"/>
              </a:ext>
            </a:extLst>
          </p:cNvPr>
          <p:cNvSpPr/>
          <p:nvPr/>
        </p:nvSpPr>
        <p:spPr>
          <a:xfrm>
            <a:off x="6098108" y="2307265"/>
            <a:ext cx="218303" cy="446109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4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1888</Words>
  <Application>Microsoft Macintosh PowerPoint</Application>
  <PresentationFormat>Widescreen</PresentationFormat>
  <Paragraphs>754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Aptos Narrow</vt:lpstr>
      <vt:lpstr>Arial</vt:lpstr>
      <vt:lpstr>Office Theme</vt:lpstr>
      <vt:lpstr>Ceratopteris  LFY RNAseq Update</vt:lpstr>
      <vt:lpstr>Is the annotation for LFY1 OK? Yes</vt:lpstr>
      <vt:lpstr>Is the annotation for LFY2 OK? Yes</vt:lpstr>
      <vt:lpstr>Was I counting reads correctly? NO</vt:lpstr>
      <vt:lpstr>LFY1: old on left, new on right.  Pattern is similar but counts are more reasonable.</vt:lpstr>
      <vt:lpstr>LFY2: old on left, new on right.  Pattern is similar but counts are more reasonable.</vt:lpstr>
      <vt:lpstr>LFY1 vs LFY2</vt:lpstr>
      <vt:lpstr>Network attempt 1: WGCNA, all samples</vt:lpstr>
      <vt:lpstr>Network attempt 1: WGCNA, all samples</vt:lpstr>
      <vt:lpstr>Network attempt 1: WGCNA, sporophyte</vt:lpstr>
      <vt:lpstr>Network attempt 1: WGCNA, sporophyte</vt:lpstr>
      <vt:lpstr>Network attempt 1: WGCNA, gametophyte</vt:lpstr>
      <vt:lpstr>Network attempt 1: WGCNA, gametophyte</vt:lpstr>
      <vt:lpstr>Next Steps</vt:lpstr>
      <vt:lpstr>Update March 13, 2025</vt:lpstr>
      <vt:lpstr>Overview of new progress</vt:lpstr>
      <vt:lpstr>TOP3 GO Enrichment: LFY1</vt:lpstr>
      <vt:lpstr>Top3 GO Enrichment: LFY2</vt:lpstr>
      <vt:lpstr>What modules are the MADS box genes in?</vt:lpstr>
      <vt:lpstr>TGCN network</vt:lpstr>
      <vt:lpstr>TGCN LASSO Diagnostics LFY1</vt:lpstr>
      <vt:lpstr>TGCN LASSO Diagnostics LFY2</vt:lpstr>
      <vt:lpstr>TGCNc5 LFY 1 subnetwork correlation with LFY1</vt:lpstr>
      <vt:lpstr>TGCNc5 LFY 1 heatmap</vt:lpstr>
      <vt:lpstr>TGCNc5 LFY 1 GO terms (should redo on whole list)</vt:lpstr>
      <vt:lpstr>TGCNc3 LFY2 subnetwork correlation with LFY2</vt:lpstr>
      <vt:lpstr>TGCNc3 LFY2 heatmap</vt:lpstr>
      <vt:lpstr>TGCNc3 LFY2 GO terms (should redo on whole list)</vt:lpstr>
      <vt:lpstr>TGCNc3 LFY2 GO terms (should redo on whole list)</vt:lpstr>
      <vt:lpstr>MR</vt:lpstr>
      <vt:lpstr>Next Steps</vt:lpstr>
      <vt:lpstr>Update April 21</vt:lpstr>
      <vt:lpstr>Overview</vt:lpstr>
      <vt:lpstr>Gametophyte MDS</vt:lpstr>
      <vt:lpstr>Gametophyte LFY expression</vt:lpstr>
      <vt:lpstr>Sporophyte MDS</vt:lpstr>
      <vt:lpstr>Sporophyte LFY expression</vt:lpstr>
      <vt:lpstr>WGCNA LFY Module Size (more samples mostly did not help)</vt:lpstr>
      <vt:lpstr>TGCN LFY1 gametophyte maybe looks better</vt:lpstr>
      <vt:lpstr>TGCN LFY1 sporophyte…</vt:lpstr>
      <vt:lpstr>TGCN LFY2 gametophyte maybe looks better</vt:lpstr>
      <vt:lpstr>TGCN LFY2 sporophyte maybe looks better</vt:lpstr>
      <vt:lpstr>Update May 5, 2025</vt:lpstr>
      <vt:lpstr>MADS box enrichment</vt:lpstr>
      <vt:lpstr>LFY binding site enrichment</vt:lpstr>
      <vt:lpstr>LFY binding site enrichment</vt:lpstr>
      <vt:lpstr>Single cell / nuclei RNAseq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Julin Nassir Maloof</dc:creator>
  <cp:lastModifiedBy>Julin Maloof</cp:lastModifiedBy>
  <cp:revision>14</cp:revision>
  <dcterms:created xsi:type="dcterms:W3CDTF">2025-02-17T00:25:01Z</dcterms:created>
  <dcterms:modified xsi:type="dcterms:W3CDTF">2025-05-05T16:08:50Z</dcterms:modified>
</cp:coreProperties>
</file>